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56" r:id="rId3"/>
    <p:sldId id="282" r:id="rId4"/>
    <p:sldId id="283" r:id="rId5"/>
    <p:sldId id="284" r:id="rId6"/>
    <p:sldId id="285" r:id="rId7"/>
    <p:sldId id="257" r:id="rId8"/>
    <p:sldId id="258" r:id="rId9"/>
    <p:sldId id="259" r:id="rId10"/>
    <p:sldId id="260" r:id="rId11"/>
    <p:sldId id="261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DEAE-4773-4C20-9FD9-AE4CCB088FF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4EF2-B7E2-4A91-A803-D2AB65E6E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Sale.png"/>
          <p:cNvPicPr>
            <a:picLocks noChangeAspect="1"/>
          </p:cNvPicPr>
          <p:nvPr userDrawn="1"/>
        </p:nvPicPr>
        <p:blipFill>
          <a:blip r:embed="rId2"/>
          <a:srcRect l="7913"/>
          <a:stretch>
            <a:fillRect/>
          </a:stretch>
        </p:blipFill>
        <p:spPr>
          <a:xfrm>
            <a:off x="0" y="990600"/>
            <a:ext cx="6207004" cy="5867400"/>
          </a:xfrm>
          <a:prstGeom prst="rect">
            <a:avLst/>
          </a:prstGeom>
        </p:spPr>
      </p:pic>
      <p:grpSp>
        <p:nvGrpSpPr>
          <p:cNvPr id="8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USED_I_bigstockphoto_House_For_Sale_382619 copy.png"/>
          <p:cNvPicPr>
            <a:picLocks noChangeAspect="1"/>
          </p:cNvPicPr>
          <p:nvPr userDrawn="1"/>
        </p:nvPicPr>
        <p:blipFill>
          <a:blip r:embed="rId2"/>
          <a:srcRect b="10000"/>
          <a:stretch>
            <a:fillRect/>
          </a:stretch>
        </p:blipFill>
        <p:spPr>
          <a:xfrm>
            <a:off x="76200" y="76200"/>
            <a:ext cx="15240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9" name="Freeform 8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Get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465" y="3124200"/>
            <a:ext cx="4191000" cy="1295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Britannic Bold" pitchFamily="34" charset="0"/>
              </a:rPr>
              <a:t>SOUTHERN REALTY</a:t>
            </a:r>
          </a:p>
          <a:p>
            <a:r>
              <a:rPr lang="en-US" sz="1600" dirty="0">
                <a:solidFill>
                  <a:schemeClr val="tx2"/>
                </a:solidFill>
                <a:latin typeface="Britannic Bold" pitchFamily="34" charset="0"/>
              </a:rPr>
              <a:t>ENTERPRISES,INC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" y="304800"/>
            <a:ext cx="1131050" cy="1068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Worldwide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 BRING  YOU  MORE  BUYERS</a:t>
            </a:r>
          </a:p>
          <a:p>
            <a:endParaRPr lang="en-US" dirty="0"/>
          </a:p>
          <a:p>
            <a:r>
              <a:rPr lang="en-US" dirty="0"/>
              <a:t>INTERNATIONAL  MLS</a:t>
            </a:r>
          </a:p>
          <a:p>
            <a:r>
              <a:rPr lang="en-US" dirty="0"/>
              <a:t>WORLDWIDE  BROKER  NETWORK</a:t>
            </a:r>
          </a:p>
          <a:p>
            <a:r>
              <a:rPr lang="en-US" dirty="0"/>
              <a:t>INTERNET BUYERS &amp; SELLERS</a:t>
            </a:r>
          </a:p>
          <a:p>
            <a:r>
              <a:rPr lang="en-US" dirty="0"/>
              <a:t>LISTED ON OVER 100 WEB SITES</a:t>
            </a:r>
          </a:p>
          <a:p>
            <a:r>
              <a:rPr lang="en-US" dirty="0"/>
              <a:t>OVER 1000 REFERRALS PER YEAR</a:t>
            </a:r>
          </a:p>
        </p:txBody>
      </p:sp>
    </p:spTree>
    <p:extLst>
      <p:ext uri="{BB962C8B-B14F-4D97-AF65-F5344CB8AC3E}">
        <p14:creationId xmlns:p14="http://schemas.microsoft.com/office/powerpoint/2010/main" val="307726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Quality Flyers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color flyers</a:t>
            </a:r>
          </a:p>
          <a:p>
            <a:r>
              <a:rPr lang="en-US" dirty="0"/>
              <a:t>Full color laser printer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Get the Job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SALES  RATE  </a:t>
            </a:r>
          </a:p>
          <a:p>
            <a:r>
              <a:rPr lang="en-US" dirty="0"/>
              <a:t>OUR  AVG.  IS  95 % </a:t>
            </a:r>
          </a:p>
          <a:p>
            <a:r>
              <a:rPr lang="en-US" dirty="0"/>
              <a:t>MLS  ONLY   71 %</a:t>
            </a:r>
          </a:p>
          <a:p>
            <a:r>
              <a:rPr lang="en-US" dirty="0"/>
              <a:t>BASED ON 2020 ORLANDO BOARD OF REALTORS  STATISTICS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177994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3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Mortgage Affiliations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BENEFITS  TO  YOU</a:t>
            </a:r>
          </a:p>
          <a:p>
            <a:endParaRPr lang="en-US" dirty="0"/>
          </a:p>
          <a:p>
            <a:r>
              <a:rPr lang="en-US" dirty="0"/>
              <a:t>MORE QUALIFIED BUYERS</a:t>
            </a:r>
          </a:p>
          <a:p>
            <a:r>
              <a:rPr lang="en-US" dirty="0"/>
              <a:t>BETTER  SERVICE</a:t>
            </a:r>
          </a:p>
          <a:p>
            <a:r>
              <a:rPr lang="en-US" dirty="0"/>
              <a:t>MORE LOAN APPROVALS</a:t>
            </a:r>
          </a:p>
          <a:p>
            <a:r>
              <a:rPr lang="en-US" dirty="0"/>
              <a:t>FLIERS,BROKER OPEN HOUSES</a:t>
            </a:r>
          </a:p>
          <a:p>
            <a:r>
              <a:rPr lang="en-US" dirty="0"/>
              <a:t>NO POINT 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0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Title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 TO  YOU</a:t>
            </a:r>
          </a:p>
          <a:p>
            <a:endParaRPr lang="en-US" dirty="0"/>
          </a:p>
          <a:p>
            <a:r>
              <a:rPr lang="en-US" dirty="0"/>
              <a:t>BETTER SERVICE</a:t>
            </a:r>
          </a:p>
          <a:p>
            <a:r>
              <a:rPr lang="en-US" dirty="0"/>
              <a:t>FASTER CLOSINGS</a:t>
            </a:r>
          </a:p>
          <a:p>
            <a:r>
              <a:rPr lang="en-US" dirty="0"/>
              <a:t>DISCOUNTED FEES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043362" cy="26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7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Free Short Sale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have companies to process your Short Sales with no cost to you or your  Buyer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86200"/>
            <a:ext cx="365760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Great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PROPERTY IS ADVERTISED EVERY DAY UNTIL SOLD</a:t>
            </a:r>
          </a:p>
          <a:p>
            <a:r>
              <a:rPr lang="en-US" dirty="0" err="1"/>
              <a:t>Zillow,Trulia,Realtor.com,Redfin</a:t>
            </a:r>
            <a:r>
              <a:rPr lang="en-US" dirty="0"/>
              <a:t> and many more</a:t>
            </a:r>
          </a:p>
          <a:p>
            <a:r>
              <a:rPr lang="en-US" dirty="0"/>
              <a:t>ORLANDO  SENTINEL</a:t>
            </a:r>
          </a:p>
          <a:p>
            <a:r>
              <a:rPr lang="en-US" dirty="0"/>
              <a:t>HOMES &amp; LAND</a:t>
            </a:r>
          </a:p>
          <a:p>
            <a:r>
              <a:rPr lang="en-US" dirty="0"/>
              <a:t>TREASURE  CHEST</a:t>
            </a:r>
          </a:p>
          <a:p>
            <a:r>
              <a:rPr lang="en-US" dirty="0"/>
              <a:t>WALL STREET</a:t>
            </a:r>
          </a:p>
          <a:p>
            <a:r>
              <a:rPr lang="en-US" dirty="0"/>
              <a:t>NEW YORK TIMES</a:t>
            </a:r>
          </a:p>
          <a:p>
            <a:r>
              <a:rPr lang="en-US" dirty="0"/>
              <a:t>DIRECT  MAIL  OUTS</a:t>
            </a:r>
          </a:p>
          <a:p>
            <a:r>
              <a:rPr lang="en-US" dirty="0"/>
              <a:t>UNIQUE HOMES  MAGAZINE</a:t>
            </a:r>
          </a:p>
          <a:p>
            <a:r>
              <a:rPr lang="en-US" dirty="0"/>
              <a:t>LA PRENSA</a:t>
            </a:r>
          </a:p>
          <a:p>
            <a:r>
              <a:rPr lang="en-US" dirty="0"/>
              <a:t>OUT OF STATE PUBLICATIONS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 Tech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 ADVERTISING</a:t>
            </a:r>
          </a:p>
          <a:p>
            <a:pPr marL="0" indent="0">
              <a:buNone/>
            </a:pPr>
            <a:r>
              <a:rPr lang="en-US" dirty="0"/>
              <a:t> We bring more buyers with our</a:t>
            </a:r>
            <a:br>
              <a:rPr lang="en-US" dirty="0"/>
            </a:br>
            <a:r>
              <a:rPr lang="en-US" dirty="0"/>
              <a:t>    " TALKING HOUSES "</a:t>
            </a:r>
          </a:p>
          <a:p>
            <a:r>
              <a:rPr lang="en-US" dirty="0"/>
              <a:t>Virtual Tours</a:t>
            </a:r>
          </a:p>
          <a:p>
            <a:r>
              <a:rPr lang="en-US" dirty="0"/>
              <a:t>DREAM LINE</a:t>
            </a:r>
          </a:p>
          <a:p>
            <a:pPr marL="0" indent="0">
              <a:buNone/>
            </a:pPr>
            <a:r>
              <a:rPr lang="en-US" dirty="0"/>
              <a:t> Buyers love calling our "Dream Line" to obtain information on our listings 24 hours </a:t>
            </a:r>
            <a:br>
              <a:rPr lang="en-US" dirty="0"/>
            </a:br>
            <a:r>
              <a:rPr lang="en-US" dirty="0"/>
              <a:t>a day 7 days a week</a:t>
            </a:r>
          </a:p>
        </p:txBody>
      </p:sp>
    </p:spTree>
    <p:extLst>
      <p:ext uri="{BB962C8B-B14F-4D97-AF65-F5344CB8AC3E}">
        <p14:creationId xmlns:p14="http://schemas.microsoft.com/office/powerpoint/2010/main" val="3726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Upscale Home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HOMES  MAGAZINE</a:t>
            </a:r>
          </a:p>
          <a:p>
            <a:endParaRPr lang="en-US" dirty="0"/>
          </a:p>
          <a:p>
            <a:r>
              <a:rPr lang="en-US" dirty="0"/>
              <a:t>DISTRIBUTED  WORLDWIDE</a:t>
            </a:r>
          </a:p>
          <a:p>
            <a:r>
              <a:rPr lang="en-US" dirty="0"/>
              <a:t>FORTUNE  500  EXECUTIVES</a:t>
            </a:r>
          </a:p>
          <a:p>
            <a:r>
              <a:rPr lang="en-US" dirty="0"/>
              <a:t>ROLLS  ROYCE  OWNERS</a:t>
            </a:r>
          </a:p>
          <a:p>
            <a:r>
              <a:rPr lang="en-US" dirty="0"/>
              <a:t>FIRST CLASS AIRLINE SECTIONS</a:t>
            </a:r>
          </a:p>
          <a:p>
            <a:r>
              <a:rPr lang="en-US" dirty="0"/>
              <a:t>MANY  MORE  LOCATIONS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5600"/>
            <a:ext cx="2499360" cy="16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DVD’s for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 FSBO'S</a:t>
            </a:r>
          </a:p>
          <a:p>
            <a:r>
              <a:rPr lang="en-US" dirty="0"/>
              <a:t>PREPARING YOUR HOUSE TO SELL</a:t>
            </a:r>
          </a:p>
          <a:p>
            <a:r>
              <a:rPr lang="en-US" dirty="0"/>
              <a:t>PRICING YOUR HOUSE PROPERLY</a:t>
            </a:r>
          </a:p>
          <a:p>
            <a:r>
              <a:rPr lang="en-US" dirty="0"/>
              <a:t>PICKING THE RIGHT REALTOR</a:t>
            </a:r>
          </a:p>
          <a:p>
            <a:r>
              <a:rPr lang="en-US" dirty="0"/>
              <a:t>LISTING EXPIRED ?  FIND OUT WHY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81" y="4648200"/>
            <a:ext cx="2042946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We’ll Get You Top Dollar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a Special Marketing Plan to Get You More Money for </a:t>
            </a:r>
            <a:r>
              <a:rPr lang="en-US" u="sng" dirty="0"/>
              <a:t>Your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1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List with the Highest Bidder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agents will tell a homeowner that their property is worth much more than what it really is, just to get the listing or they just don’t have enough experience.</a:t>
            </a:r>
          </a:p>
          <a:p>
            <a:r>
              <a:rPr lang="en-US" dirty="0"/>
              <a:t>Choose a Realtor that reviews the recent sales and competition with you and has the tools and services to get your house sold</a:t>
            </a:r>
          </a:p>
        </p:txBody>
      </p:sp>
    </p:spTree>
    <p:extLst>
      <p:ext uri="{BB962C8B-B14F-4D97-AF65-F5344CB8AC3E}">
        <p14:creationId xmlns:p14="http://schemas.microsoft.com/office/powerpoint/2010/main" val="417385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Get Started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24" y="17058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Britannic Bold" pitchFamily="34" charset="0"/>
              </a:rPr>
              <a:t>SOUTHERN REALTY</a:t>
            </a:r>
          </a:p>
          <a:p>
            <a:pPr marL="0" indent="0">
              <a:buNone/>
            </a:pPr>
            <a:r>
              <a:rPr lang="en-US" sz="1800" b="1" dirty="0">
                <a:latin typeface="Britannic Bold" pitchFamily="34" charset="0"/>
              </a:rPr>
              <a:t>           ENTERPRISES,INC.</a:t>
            </a:r>
          </a:p>
          <a:p>
            <a:pPr marL="0" indent="0">
              <a:buNone/>
            </a:pPr>
            <a:r>
              <a:rPr lang="en-US" dirty="0"/>
              <a:t>     407-869-0033</a:t>
            </a:r>
          </a:p>
          <a:p>
            <a:pPr marL="0" indent="0">
              <a:buNone/>
            </a:pPr>
            <a:r>
              <a:rPr lang="en-US" dirty="0"/>
              <a:t>    1-800-771-0031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Offices to Serve You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954356"/>
            <a:ext cx="2362200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2615"/>
            <a:ext cx="5999849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Save More Dollars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Moving Discounts</a:t>
            </a:r>
          </a:p>
          <a:p>
            <a:r>
              <a:rPr lang="en-US" dirty="0"/>
              <a:t>FREE Home Security System</a:t>
            </a:r>
          </a:p>
          <a:p>
            <a:r>
              <a:rPr lang="en-US" dirty="0"/>
              <a:t>Wholesale prices on </a:t>
            </a:r>
            <a:r>
              <a:rPr lang="en-US" dirty="0" err="1"/>
              <a:t>Flooring,Cabinets</a:t>
            </a:r>
            <a:r>
              <a:rPr lang="en-US" dirty="0"/>
              <a:t> and Countertops</a:t>
            </a:r>
          </a:p>
          <a:p>
            <a:r>
              <a:rPr lang="en-US" dirty="0"/>
              <a:t>Discounts on New Appliances</a:t>
            </a:r>
          </a:p>
          <a:p>
            <a:r>
              <a:rPr lang="en-US" dirty="0"/>
              <a:t>Save on Repairs with our Vendors</a:t>
            </a:r>
          </a:p>
          <a:p>
            <a:r>
              <a:rPr lang="en-US" dirty="0"/>
              <a:t>FREE Interior Design Consultation</a:t>
            </a:r>
          </a:p>
          <a:p>
            <a:r>
              <a:rPr lang="en-US" dirty="0"/>
              <a:t>FREE Broker Price Opinions</a:t>
            </a:r>
          </a:p>
          <a:p>
            <a:r>
              <a:rPr lang="en-US" dirty="0"/>
              <a:t>Save Dollars with our Affiliated Lenders and Title Services</a:t>
            </a:r>
          </a:p>
        </p:txBody>
      </p:sp>
    </p:spTree>
    <p:extLst>
      <p:ext uri="{BB962C8B-B14F-4D97-AF65-F5344CB8AC3E}">
        <p14:creationId xmlns:p14="http://schemas.microsoft.com/office/powerpoint/2010/main" val="17934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Commissions as low as 3%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work hard to save you more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Home Warranty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house more valuable and saleable</a:t>
            </a:r>
          </a:p>
          <a:p>
            <a:r>
              <a:rPr lang="en-US" dirty="0"/>
              <a:t>Helps you compete with new homes</a:t>
            </a:r>
          </a:p>
          <a:p>
            <a:r>
              <a:rPr lang="en-US" dirty="0"/>
              <a:t>Coverage/Protection while you sell is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3810000"/>
            <a:ext cx="3657600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</a:t>
            </a:r>
            <a:r>
              <a:rPr lang="en-US" dirty="0" err="1">
                <a:solidFill>
                  <a:schemeClr val="bg1"/>
                </a:solidFill>
              </a:rPr>
              <a:t>Training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Associates Receive Top Training</a:t>
            </a:r>
          </a:p>
          <a:p>
            <a:pPr marL="0" indent="0">
              <a:buNone/>
            </a:pPr>
            <a:r>
              <a:rPr lang="en-US" dirty="0"/>
              <a:t>Training Available 24/7</a:t>
            </a:r>
          </a:p>
          <a:p>
            <a:pPr marL="0" indent="0">
              <a:buNone/>
            </a:pPr>
            <a:r>
              <a:rPr lang="en-US" dirty="0"/>
              <a:t>Top Level Support from </a:t>
            </a:r>
            <a:r>
              <a:rPr lang="en-US" dirty="0" err="1"/>
              <a:t>Mgmt</a:t>
            </a:r>
            <a:r>
              <a:rPr lang="en-US" dirty="0"/>
              <a:t> and 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264033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Broker Price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&amp; PROFESSIONAL CMAS</a:t>
            </a:r>
          </a:p>
          <a:p>
            <a:r>
              <a:rPr lang="en-US" dirty="0"/>
              <a:t>TOTALLY  COMPUTERIZED  WITH  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Major Corporations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use our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AT&amp;T</a:t>
            </a:r>
          </a:p>
          <a:p>
            <a:r>
              <a:rPr lang="en-US" dirty="0"/>
              <a:t>WESTINGHOUSE</a:t>
            </a:r>
          </a:p>
          <a:p>
            <a:r>
              <a:rPr lang="en-US" dirty="0"/>
              <a:t>SUNTRUST</a:t>
            </a:r>
          </a:p>
          <a:p>
            <a:r>
              <a:rPr lang="en-US" dirty="0"/>
              <a:t>NORTHROP GRUMMAN</a:t>
            </a:r>
          </a:p>
          <a:p>
            <a:r>
              <a:rPr lang="en-US" dirty="0"/>
              <a:t>WACHOVIA</a:t>
            </a:r>
          </a:p>
          <a:p>
            <a:r>
              <a:rPr lang="en-US" dirty="0"/>
              <a:t>AAA					</a:t>
            </a:r>
          </a:p>
          <a:p>
            <a:r>
              <a:rPr lang="en-US" dirty="0"/>
              <a:t>FEDERAL EXPRESS</a:t>
            </a:r>
          </a:p>
          <a:p>
            <a:r>
              <a:rPr lang="en-US" dirty="0"/>
              <a:t>GENERAL FOODS</a:t>
            </a:r>
          </a:p>
          <a:p>
            <a:r>
              <a:rPr lang="en-US" dirty="0"/>
              <a:t>LOCKHEED MARTIN</a:t>
            </a:r>
          </a:p>
          <a:p>
            <a:r>
              <a:rPr lang="en-US" dirty="0"/>
              <a:t>GENERAL ELECTRIC</a:t>
            </a:r>
          </a:p>
          <a:p>
            <a:r>
              <a:rPr lang="en-US" dirty="0"/>
              <a:t>MANY  MORE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42855"/>
            <a:ext cx="324231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sell for the US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  -  VETERANS ADMINISTRATION</a:t>
            </a:r>
          </a:p>
          <a:p>
            <a:endParaRPr lang="en-US" dirty="0"/>
          </a:p>
          <a:p>
            <a:r>
              <a:rPr lang="en-US" dirty="0"/>
              <a:t>FANNIE MAE &amp; FREDDIE MAC</a:t>
            </a:r>
          </a:p>
          <a:p>
            <a:endParaRPr lang="en-US" dirty="0"/>
          </a:p>
          <a:p>
            <a:r>
              <a:rPr lang="en-US" dirty="0"/>
              <a:t>HUD-FHA  -  FEDERAL HOUSING AUTHORITY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2600"/>
            <a:ext cx="141528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91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ForSa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72F49D-997C-438B-AED5-0380CB2A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PresentationPro_ForSale</Template>
  <TotalTime>0</TotalTime>
  <Words>526</Words>
  <Application>Microsoft Office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Britannic Bold</vt:lpstr>
      <vt:lpstr>Calibri</vt:lpstr>
      <vt:lpstr>PresentationPro_ForSale</vt:lpstr>
      <vt:lpstr>We Get Results</vt:lpstr>
      <vt:lpstr>We’ll Get You Top Dollar</vt:lpstr>
      <vt:lpstr>Save More Dollars !!!</vt:lpstr>
      <vt:lpstr>Commissions as low as 3%</vt:lpstr>
      <vt:lpstr>Home Warranty Programs</vt:lpstr>
      <vt:lpstr>Training Training Training</vt:lpstr>
      <vt:lpstr>Broker Price Opinions</vt:lpstr>
      <vt:lpstr>Major Corporations  use our services</vt:lpstr>
      <vt:lpstr>We sell for the US Government</vt:lpstr>
      <vt:lpstr>Worldwide Marketing</vt:lpstr>
      <vt:lpstr>Quality Flyers</vt:lpstr>
      <vt:lpstr>We Get the Job Done</vt:lpstr>
      <vt:lpstr>Our Mortgage Affiliations</vt:lpstr>
      <vt:lpstr>Our Title Companies</vt:lpstr>
      <vt:lpstr>Free Short Sale Processing</vt:lpstr>
      <vt:lpstr>Great Advertising</vt:lpstr>
      <vt:lpstr>High Tech Advertising</vt:lpstr>
      <vt:lpstr>Upscale Home Marketing</vt:lpstr>
      <vt:lpstr>DVD’s for Marketing</vt:lpstr>
      <vt:lpstr>Don’t List with the Highest Bidder</vt:lpstr>
      <vt:lpstr>Let’s Get Started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2012-05-31T18:34:37Z</dcterms:created>
  <dcterms:modified xsi:type="dcterms:W3CDTF">2021-01-29T11:01:32Z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TC102413879990</vt:lpwstr>
  </property>
</Properties>
</file>